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  <p:sldMasterId id="2147483780" r:id="rId3"/>
    <p:sldMasterId id="2147483756" r:id="rId4"/>
  </p:sldMasterIdLst>
  <p:notesMasterIdLst>
    <p:notesMasterId r:id="rId47"/>
  </p:notesMasterIdLst>
  <p:handoutMasterIdLst>
    <p:handoutMasterId r:id="rId48"/>
  </p:handoutMasterIdLst>
  <p:sldIdLst>
    <p:sldId id="295" r:id="rId5"/>
    <p:sldId id="259" r:id="rId6"/>
    <p:sldId id="262" r:id="rId7"/>
    <p:sldId id="263" r:id="rId8"/>
    <p:sldId id="265" r:id="rId9"/>
    <p:sldId id="264" r:id="rId10"/>
    <p:sldId id="266" r:id="rId11"/>
    <p:sldId id="328" r:id="rId12"/>
    <p:sldId id="269" r:id="rId13"/>
    <p:sldId id="330" r:id="rId14"/>
    <p:sldId id="329" r:id="rId15"/>
    <p:sldId id="272" r:id="rId16"/>
    <p:sldId id="275" r:id="rId17"/>
    <p:sldId id="276" r:id="rId18"/>
    <p:sldId id="277" r:id="rId19"/>
    <p:sldId id="278" r:id="rId20"/>
    <p:sldId id="279" r:id="rId21"/>
    <p:sldId id="281" r:id="rId22"/>
    <p:sldId id="283" r:id="rId23"/>
    <p:sldId id="302" r:id="rId24"/>
    <p:sldId id="327" r:id="rId25"/>
    <p:sldId id="303" r:id="rId26"/>
    <p:sldId id="304" r:id="rId27"/>
    <p:sldId id="305" r:id="rId28"/>
    <p:sldId id="306" r:id="rId29"/>
    <p:sldId id="307" r:id="rId30"/>
    <p:sldId id="309" r:id="rId31"/>
    <p:sldId id="308" r:id="rId32"/>
    <p:sldId id="310" r:id="rId33"/>
    <p:sldId id="311" r:id="rId34"/>
    <p:sldId id="312" r:id="rId35"/>
    <p:sldId id="314" r:id="rId36"/>
    <p:sldId id="289" r:id="rId37"/>
    <p:sldId id="324" r:id="rId38"/>
    <p:sldId id="325" r:id="rId39"/>
    <p:sldId id="326" r:id="rId40"/>
    <p:sldId id="293" r:id="rId41"/>
    <p:sldId id="331" r:id="rId42"/>
    <p:sldId id="323" r:id="rId43"/>
    <p:sldId id="319" r:id="rId44"/>
    <p:sldId id="320" r:id="rId45"/>
    <p:sldId id="294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7" d="100"/>
          <a:sy n="77" d="100"/>
        </p:scale>
        <p:origin x="12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90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07A24-14C2-458E-833E-664E55446A1C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57B70-8C96-4F23-BAAD-A44C9424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>
          <a:xfrm>
            <a:off x="1479973" y="852170"/>
            <a:ext cx="4206240" cy="302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177" tIns="46589" rIns="93177" bIns="46589" rtlCol="0" anchor="ctr"/>
          <a:lstStyle/>
          <a:p>
            <a:pPr algn="ctr"/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A0BEF4-9C43-4651-BC9A-6D0CB5A2A785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75" y="2984500"/>
            <a:ext cx="374650" cy="280988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wrap="square" lIns="93177" tIns="46589" rIns="93177" bIns="46589" rtlCol="0" anchor="ctr">
            <a:spAutoFit/>
          </a:bodyPr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838AC-C247-47F5-B106-9C5C851191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5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6288" y="2984500"/>
            <a:ext cx="377825" cy="282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838AC-C247-47F5-B106-9C5C851191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3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43FE2B1-C3EC-498E-B74B-36C9E848EB3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2A265F2-DBCF-4F6F-B0C9-5E12F6D19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2B1-C3EC-498E-B74B-36C9E848EB3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5F2-DBCF-4F6F-B0C9-5E12F6D19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2B1-C3EC-498E-B74B-36C9E848EB3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5F2-DBCF-4F6F-B0C9-5E12F6D19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C781-CFD6-43AC-A32B-BCB1C18C557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DA18-DD3E-4751-8539-08643D87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C781-CFD6-43AC-A32B-BCB1C18C557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DA18-DD3E-4751-8539-08643D87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C781-CFD6-43AC-A32B-BCB1C18C557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DA18-DD3E-4751-8539-08643D87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C781-CFD6-43AC-A32B-BCB1C18C557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DA18-DD3E-4751-8539-08643D87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C781-CFD6-43AC-A32B-BCB1C18C557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DA18-DD3E-4751-8539-08643D87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C781-CFD6-43AC-A32B-BCB1C18C557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DA18-DD3E-4751-8539-08643D87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C781-CFD6-43AC-A32B-BCB1C18C557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DA18-DD3E-4751-8539-08643D87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C781-CFD6-43AC-A32B-BCB1C18C557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DA18-DD3E-4751-8539-08643D87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43FE2B1-C3EC-498E-B74B-36C9E848EB3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5F2-DBCF-4F6F-B0C9-5E12F6D19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C781-CFD6-43AC-A32B-BCB1C18C557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DA18-DD3E-4751-8539-08643D87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C781-CFD6-43AC-A32B-BCB1C18C557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DA18-DD3E-4751-8539-08643D87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C781-CFD6-43AC-A32B-BCB1C18C557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DA18-DD3E-4751-8539-08643D87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1EDE-F0C8-4ED7-8019-987E5B01CC9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4E2B-2281-4854-AC07-C8F24D1B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1EDE-F0C8-4ED7-8019-987E5B01CC9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4E2B-2281-4854-AC07-C8F24D1B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1EDE-F0C8-4ED7-8019-987E5B01CC9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4E2B-2281-4854-AC07-C8F24D1B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1EDE-F0C8-4ED7-8019-987E5B01CC9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4E2B-2281-4854-AC07-C8F24D1B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1EDE-F0C8-4ED7-8019-987E5B01CC9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4E2B-2281-4854-AC07-C8F24D1B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1EDE-F0C8-4ED7-8019-987E5B01CC9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4E2B-2281-4854-AC07-C8F24D1B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1EDE-F0C8-4ED7-8019-987E5B01CC9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4E2B-2281-4854-AC07-C8F24D1B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43FE2B1-C3EC-498E-B74B-36C9E848EB3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2A265F2-DBCF-4F6F-B0C9-5E12F6D196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 useBgFill="1"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DRAFT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1EDE-F0C8-4ED7-8019-987E5B01CC9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4E2B-2281-4854-AC07-C8F24D1B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1EDE-F0C8-4ED7-8019-987E5B01CC9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4E2B-2281-4854-AC07-C8F24D1B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1EDE-F0C8-4ED7-8019-987E5B01CC9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4E2B-2281-4854-AC07-C8F24D1B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1EDE-F0C8-4ED7-8019-987E5B01CC9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4E2B-2281-4854-AC07-C8F24D1B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DD8-910F-4630-9B39-2DE0192C984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C44-28FA-4951-86DE-63FC5D46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DD8-910F-4630-9B39-2DE0192C984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C44-28FA-4951-86DE-63FC5D46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DD8-910F-4630-9B39-2DE0192C984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C44-28FA-4951-86DE-63FC5D46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DD8-910F-4630-9B39-2DE0192C984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C44-28FA-4951-86DE-63FC5D46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DD8-910F-4630-9B39-2DE0192C984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C44-28FA-4951-86DE-63FC5D46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DD8-910F-4630-9B39-2DE0192C984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C44-28FA-4951-86DE-63FC5D46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43FE2B1-C3EC-498E-B74B-36C9E848EB3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A265F2-DBCF-4F6F-B0C9-5E12F6D19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DD8-910F-4630-9B39-2DE0192C984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C44-28FA-4951-86DE-63FC5D46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DD8-910F-4630-9B39-2DE0192C984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C44-28FA-4951-86DE-63FC5D46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DD8-910F-4630-9B39-2DE0192C984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C44-28FA-4951-86DE-63FC5D46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DD8-910F-4630-9B39-2DE0192C984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C44-28FA-4951-86DE-63FC5D46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EDD8-910F-4630-9B39-2DE0192C984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C44-28FA-4951-86DE-63FC5D46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43FE2B1-C3EC-498E-B74B-36C9E848EB3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2A265F2-DBCF-4F6F-B0C9-5E12F6D19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E2B1-C3EC-498E-B74B-36C9E848EB3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65F2-DBCF-4F6F-B0C9-5E12F6D19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43FE2B1-C3EC-498E-B74B-36C9E848EB3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2A265F2-DBCF-4F6F-B0C9-5E12F6D19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43FE2B1-C3EC-498E-B74B-36C9E848EB3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2A265F2-DBCF-4F6F-B0C9-5E12F6D19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43FE2B1-C3EC-498E-B74B-36C9E848EB3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2A265F2-DBCF-4F6F-B0C9-5E12F6D19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43FE2B1-C3EC-498E-B74B-36C9E848EB33}" type="datetimeFigureOut">
              <a:rPr lang="en-US" smtClean="0"/>
              <a:pPr/>
              <a:t>3/4/2016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DRAFT 11/6/2015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2A265F2-DBCF-4F6F-B0C9-5E12F6D196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BC781-CFD6-43AC-A32B-BCB1C18C557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CDA18-DD3E-4751-8539-08643D87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A1EDE-F0C8-4ED7-8019-987E5B01CC94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24E2B-2281-4854-AC07-C8F24D1B8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EDD8-910F-4630-9B39-2DE0192C984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A0C44-28FA-4951-86DE-63FC5D46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6950" y="514350"/>
            <a:ext cx="4133850" cy="4133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181600"/>
            <a:ext cx="46482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Office of the Attorney General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Background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NC Board of Dentistry which is comprised of 8 members, reviewed its dental </a:t>
            </a:r>
            <a:r>
              <a:rPr lang="en-US" smtClean="0"/>
              <a:t>practice act; and </a:t>
            </a:r>
            <a:r>
              <a:rPr lang="en-US" dirty="0" smtClean="0"/>
              <a:t>6 members are practicing dentists </a:t>
            </a:r>
          </a:p>
          <a:p>
            <a:pPr lvl="1"/>
            <a:r>
              <a:rPr lang="en-US" sz="3000" dirty="0" smtClean="0"/>
              <a:t>Concluded act permitted only dentists to whiten teeth</a:t>
            </a:r>
          </a:p>
          <a:p>
            <a:pPr lvl="1"/>
            <a:r>
              <a:rPr lang="en-US" sz="3000" dirty="0" smtClean="0"/>
              <a:t>	Sent cease-and-desist letters to non-dentists</a:t>
            </a:r>
            <a:br>
              <a:rPr lang="en-US" sz="3000" dirty="0" smtClean="0"/>
            </a:br>
            <a:r>
              <a:rPr lang="en-US" sz="3000" dirty="0" smtClean="0"/>
              <a:t>	and their suppliers/landlords</a:t>
            </a:r>
          </a:p>
          <a:p>
            <a:r>
              <a:rPr lang="en-US" dirty="0" smtClean="0"/>
              <a:t>Teeth whitening industry complained</a:t>
            </a:r>
          </a:p>
          <a:p>
            <a:r>
              <a:rPr lang="en-US" dirty="0" smtClean="0"/>
              <a:t>FTC opened investigation in 2008</a:t>
            </a:r>
          </a:p>
          <a:p>
            <a:r>
              <a:rPr lang="en-US" dirty="0" smtClean="0"/>
              <a:t>June 2010: FTC concluded NC Board‘s actions were anticompetitive and brought administrative complaint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FTC Administrative Proceeding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FTC lawsuit alleged that NC Board violated antitrust laws</a:t>
            </a:r>
          </a:p>
          <a:p>
            <a:r>
              <a:rPr lang="en-US" dirty="0" smtClean="0"/>
              <a:t>NC Board defense: exempt from federal antitrust laws</a:t>
            </a:r>
            <a:br>
              <a:rPr lang="en-US" dirty="0" smtClean="0"/>
            </a:br>
            <a:r>
              <a:rPr lang="en-US" dirty="0" smtClean="0"/>
              <a:t>because it was a state agency and therefore protected by state-action immunity</a:t>
            </a:r>
          </a:p>
          <a:p>
            <a:r>
              <a:rPr lang="en-US" dirty="0" smtClean="0"/>
              <a:t>FTC argued NC Board is a private actor and must therefore meet highest standard to invoke state action immunity (clear articulation </a:t>
            </a:r>
            <a:r>
              <a:rPr lang="en-US" i="1" dirty="0" smtClean="0"/>
              <a:t>and </a:t>
            </a:r>
            <a:r>
              <a:rPr lang="en-US" dirty="0" smtClean="0"/>
              <a:t>active supervision)</a:t>
            </a:r>
          </a:p>
          <a:p>
            <a:r>
              <a:rPr lang="en-US" dirty="0" smtClean="0"/>
              <a:t>Primary reason: it is “a regulatory body that is controlled by participants in the very industry it purports to regulate” and Board members have a financial incentive to exclude competition</a:t>
            </a:r>
          </a:p>
          <a:p>
            <a:endParaRPr lang="en-US" dirty="0" smtClean="0">
              <a:latin typeface="Franklin Gothic Heavy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May 2013 Fourth Circuit Ruling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Fourth Circuit affirmed the FTC decision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Emphasis on Board being comprised of a "</a:t>
            </a:r>
            <a:r>
              <a:rPr lang="en-US" dirty="0" smtClean="0">
                <a:latin typeface="Franklin Gothic Heavy" pitchFamily="34" charset="0"/>
              </a:rPr>
              <a:t>decisive coalition</a:t>
            </a:r>
            <a:r>
              <a:rPr lang="en-US" dirty="0" smtClean="0"/>
              <a:t>" of participants in the regulated market chosen by and accountable to fellow market participants</a:t>
            </a:r>
          </a:p>
          <a:p>
            <a:pPr>
              <a:buNone/>
            </a:pPr>
            <a:r>
              <a:rPr lang="en-US" dirty="0" smtClean="0"/>
              <a:t>	-	Thus, private actor and active supervision required to 	invoke state action immunity</a:t>
            </a:r>
            <a:br>
              <a:rPr lang="en-US" dirty="0" smtClean="0"/>
            </a:br>
            <a:r>
              <a:rPr lang="en-US" dirty="0" smtClean="0"/>
              <a:t>-	State did not oversee the cease-and-desist letters;</a:t>
            </a:r>
            <a:br>
              <a:rPr lang="en-US" dirty="0" smtClean="0"/>
            </a:br>
            <a:r>
              <a:rPr lang="en-US" dirty="0" smtClean="0"/>
              <a:t>	generic oversight insufficient</a:t>
            </a:r>
          </a:p>
          <a:p>
            <a:r>
              <a:rPr lang="en-US" dirty="0" smtClean="0"/>
              <a:t>Concurring  judge noted that, had Board members been appointed by Governor, it would be a state entity ... And</a:t>
            </a:r>
            <a:br>
              <a:rPr lang="en-US" dirty="0" smtClean="0"/>
            </a:br>
            <a:r>
              <a:rPr lang="en-US" dirty="0" smtClean="0"/>
              <a:t>active supervision requirement would not apply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Supreme Court ruling</a:t>
            </a:r>
            <a:endParaRPr lang="en-US" sz="6000" dirty="0"/>
          </a:p>
        </p:txBody>
      </p:sp>
      <p:pic>
        <p:nvPicPr>
          <p:cNvPr id="3" name="Picture 2" descr="Supreme Court Colum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784" y="2667000"/>
            <a:ext cx="3861816" cy="29469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534400" cy="139903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Overview of Supreme Court Ruling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 to 3 decision (Alito, Scalia and Thomas dissenting)</a:t>
            </a:r>
          </a:p>
          <a:p>
            <a:pPr>
              <a:buNone/>
            </a:pPr>
            <a:endParaRPr lang="en-US" dirty="0" smtClean="0">
              <a:latin typeface="Franklin Gothic Heavy" pitchFamily="34" charset="0"/>
            </a:endParaRPr>
          </a:p>
          <a:p>
            <a:r>
              <a:rPr lang="en-US" dirty="0" smtClean="0">
                <a:latin typeface="Franklin Gothic Heavy" pitchFamily="34" charset="0"/>
              </a:rPr>
              <a:t>Majority's Holding:</a:t>
            </a:r>
            <a:r>
              <a:rPr lang="en-US" dirty="0" smtClean="0"/>
              <a:t> Because a "controlling number" of the Board's decision makers are "active</a:t>
            </a:r>
            <a:br>
              <a:rPr lang="en-US" dirty="0" smtClean="0"/>
            </a:br>
            <a:r>
              <a:rPr lang="en-US" dirty="0" smtClean="0"/>
              <a:t>market participants in the occupation the Board</a:t>
            </a:r>
            <a:br>
              <a:rPr lang="en-US" dirty="0" smtClean="0"/>
            </a:br>
            <a:r>
              <a:rPr lang="en-US" dirty="0" smtClean="0"/>
              <a:t>regulates," the Board is treated as a private actor and must show active supervision by the State</a:t>
            </a:r>
          </a:p>
          <a:p>
            <a:pPr lvl="1"/>
            <a:r>
              <a:rPr lang="en-US" dirty="0" smtClean="0"/>
              <a:t>	The "active supervision" requirement was not met </a:t>
            </a:r>
            <a:br>
              <a:rPr lang="en-US" dirty="0" smtClean="0"/>
            </a:br>
            <a:endParaRPr lang="en-US" dirty="0" smtClean="0">
              <a:latin typeface="Franklin Gothic Heavy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Majority's analysis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Franklin Gothic Heavy" pitchFamily="34" charset="0"/>
              </a:rPr>
              <a:t>There are limits on immunity: </a:t>
            </a:r>
            <a:r>
              <a:rPr lang="en-US" dirty="0" smtClean="0"/>
              <a:t>State action immunity exists to prevent conflict between state sovereignty and federal competition policy </a:t>
            </a:r>
            <a:r>
              <a:rPr lang="en-US" i="1" dirty="0" smtClean="0"/>
              <a:t>but </a:t>
            </a:r>
            <a:r>
              <a:rPr lang="en-US" dirty="0" smtClean="0"/>
              <a:t>it is not </a:t>
            </a:r>
            <a:r>
              <a:rPr lang="en-US" i="1" dirty="0" smtClean="0"/>
              <a:t>unbounded</a:t>
            </a:r>
          </a:p>
          <a:p>
            <a:pPr>
              <a:buNone/>
            </a:pPr>
            <a:endParaRPr lang="en-US" dirty="0" smtClean="0">
              <a:latin typeface="Franklin Gothic Heavy" pitchFamily="34" charset="0"/>
            </a:endParaRPr>
          </a:p>
          <a:p>
            <a:r>
              <a:rPr lang="en-US" dirty="0" smtClean="0">
                <a:latin typeface="Franklin Gothic Heavy" pitchFamily="34" charset="0"/>
              </a:rPr>
              <a:t>Board is not sovereign: </a:t>
            </a:r>
            <a:r>
              <a:rPr lang="en-US" dirty="0" smtClean="0"/>
              <a:t>State agencies are not</a:t>
            </a:r>
            <a:br>
              <a:rPr lang="en-US" dirty="0" smtClean="0"/>
            </a:br>
            <a:r>
              <a:rPr lang="en-US" dirty="0" smtClean="0"/>
              <a:t>simply by their governmental character sovereign</a:t>
            </a:r>
            <a:br>
              <a:rPr lang="en-US" dirty="0" smtClean="0"/>
            </a:br>
            <a:r>
              <a:rPr lang="en-US" dirty="0" smtClean="0"/>
              <a:t>actors for purposes of state action immunity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NC Board is a "</a:t>
            </a:r>
            <a:r>
              <a:rPr lang="en-US" dirty="0" smtClean="0">
                <a:latin typeface="Franklin Gothic Heavy" pitchFamily="34" charset="0"/>
              </a:rPr>
              <a:t>nonsovereign actor</a:t>
            </a:r>
            <a:r>
              <a:rPr lang="en-US" dirty="0" smtClean="0"/>
              <a:t>" (an entity</a:t>
            </a:r>
            <a:br>
              <a:rPr lang="en-US" dirty="0" smtClean="0"/>
            </a:br>
            <a:r>
              <a:rPr lang="en-US" dirty="0" smtClean="0"/>
              <a:t>whose conduct does not automatically qualify as that of the sovereign state itself)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Majority's analysis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67039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Franklin Gothic Heavy" pitchFamily="34" charset="0"/>
              </a:rPr>
              <a:t>Active Supervision is required: </a:t>
            </a:r>
            <a:r>
              <a:rPr lang="en-US" sz="2400" dirty="0" smtClean="0"/>
              <a:t>A </a:t>
            </a:r>
            <a:r>
              <a:rPr lang="en-US" sz="2400" dirty="0" err="1" smtClean="0"/>
              <a:t>nonsovereign</a:t>
            </a:r>
            <a:r>
              <a:rPr lang="en-US" sz="2400" dirty="0" smtClean="0"/>
              <a:t> actor controlled by "active market participants" enjoys immunity only if the challenged conduct is undertaken pursuant to a clearly articulated state policy and is actively supervised by the state</a:t>
            </a:r>
          </a:p>
          <a:p>
            <a:pPr lvl="1"/>
            <a:r>
              <a:rPr lang="en-US" sz="2400" dirty="0" smtClean="0"/>
              <a:t> "Clearly articulated policy" prong presumed</a:t>
            </a:r>
          </a:p>
          <a:p>
            <a:r>
              <a:rPr lang="en-US" sz="2400" dirty="0" smtClean="0">
                <a:latin typeface="Franklin Gothic Heavy" pitchFamily="34" charset="0"/>
              </a:rPr>
              <a:t>State Supervision must be meaningful: </a:t>
            </a:r>
            <a:r>
              <a:rPr lang="en-US" sz="2400" dirty="0" err="1" smtClean="0"/>
              <a:t>lmmunity</a:t>
            </a:r>
            <a:r>
              <a:rPr lang="en-US" sz="2400" dirty="0" smtClean="0"/>
              <a:t> requires more than a “mere facade of state involvement“</a:t>
            </a:r>
            <a:br>
              <a:rPr lang="en-US" sz="2400" dirty="0" smtClean="0"/>
            </a:br>
            <a:r>
              <a:rPr lang="en-US" sz="2400" dirty="0" smtClean="0"/>
              <a:t>(states must accept political accountability)</a:t>
            </a:r>
          </a:p>
          <a:p>
            <a:r>
              <a:rPr lang="en-US" sz="2400" dirty="0" smtClean="0"/>
              <a:t>Limits on immunity are "most essential when the State</a:t>
            </a:r>
            <a:br>
              <a:rPr lang="en-US" sz="2400" dirty="0" smtClean="0"/>
            </a:br>
            <a:r>
              <a:rPr lang="en-US" sz="2400" dirty="0" smtClean="0"/>
              <a:t>seeks to delegate its regulatory power to active market</a:t>
            </a:r>
            <a:br>
              <a:rPr lang="en-US" sz="2400" dirty="0" smtClean="0"/>
            </a:br>
            <a:r>
              <a:rPr lang="en-US" sz="2400" dirty="0" smtClean="0"/>
              <a:t>participants"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Majority's analysis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Franklin Gothic Heavy" pitchFamily="34" charset="0"/>
              </a:rPr>
              <a:t>What's in a name: </a:t>
            </a:r>
            <a:r>
              <a:rPr lang="en-US" dirty="0" smtClean="0"/>
              <a:t>"The need for supervision turns not on the formal designation given by States to regulators but on the risk that active market participants will pursue private interests in restraining trade“</a:t>
            </a:r>
          </a:p>
          <a:p>
            <a:r>
              <a:rPr lang="en-US" dirty="0" smtClean="0">
                <a:latin typeface="Franklin Gothic Heavy" pitchFamily="34" charset="0"/>
              </a:rPr>
              <a:t>Likened to trade associations: </a:t>
            </a:r>
            <a:r>
              <a:rPr lang="en-US" dirty="0" smtClean="0"/>
              <a:t>Similarities to private trade associations "are not eliminated simply because Board is given a formal designation by the State, vested with a measure of governmental power, and required to follow some procedural rules"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Majority's analysis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>
              <a:latin typeface="Franklin Gothic Heavy" pitchFamily="34" charset="0"/>
            </a:endParaRPr>
          </a:p>
          <a:p>
            <a:r>
              <a:rPr lang="en-US" dirty="0" smtClean="0"/>
              <a:t>Citizens need not be discouraged from serving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Long tradition of professional self-regulation in US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States may see benefits to staffing agencies with experts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claim for money damages: Whether Board members may be immune from money damages in some circumstances not addressed </a:t>
            </a:r>
          </a:p>
          <a:p>
            <a:pPr lvl="1"/>
            <a:r>
              <a:rPr lang="en-US" dirty="0" smtClean="0"/>
              <a:t>State can provide for defense and indemnification</a:t>
            </a:r>
          </a:p>
          <a:p>
            <a:pPr lvl="1"/>
            <a:r>
              <a:rPr lang="en-US" dirty="0" smtClean="0"/>
              <a:t>State can ensure immunity by adopting clear policy to displace</a:t>
            </a:r>
            <a:br>
              <a:rPr lang="en-US" dirty="0" smtClean="0"/>
            </a:br>
            <a:r>
              <a:rPr lang="en-US" dirty="0" smtClean="0"/>
              <a:t>competition and (if agency controlled by active market participants) providing active supervision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Majority's analysis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Heavy" pitchFamily="34" charset="0"/>
              </a:rPr>
              <a:t>How much state supervision is required?</a:t>
            </a:r>
          </a:p>
          <a:p>
            <a:pPr lvl="1"/>
            <a:r>
              <a:rPr lang="en-US" dirty="0" smtClean="0"/>
              <a:t>Test is "flexible and context-dependent”</a:t>
            </a:r>
          </a:p>
          <a:p>
            <a:pPr lvl="1"/>
            <a:r>
              <a:rPr lang="en-US" dirty="0" smtClean="0"/>
              <a:t>Don't need day-to-day involvement in operations or micromanagement of every decision</a:t>
            </a:r>
          </a:p>
          <a:p>
            <a:pPr lvl="1"/>
            <a:r>
              <a:rPr lang="en-US" dirty="0" smtClean="0"/>
              <a:t>Review mechanism must provide "realistic assurance" that conduct promotes state policy, rather than merely the party‘s individual interests“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3694"/>
            <a:ext cx="9067800" cy="55999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 Supreme Court Ruling in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North Carolina State Board of Dental Examiners v. FTC:</a:t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Overview, Implications, and the New Regulatory Landscape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Constant Requirements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 Active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state supervisor who reviews the decision </a:t>
            </a:r>
            <a:r>
              <a:rPr lang="en-US" b="1" dirty="0" smtClean="0"/>
              <a:t>MUST</a:t>
            </a:r>
            <a:r>
              <a:rPr lang="en-US" dirty="0" smtClean="0"/>
              <a:t> have the power to reverse or modify the decision</a:t>
            </a:r>
          </a:p>
          <a:p>
            <a:r>
              <a:rPr lang="en-US" dirty="0" smtClean="0"/>
              <a:t>The “mere potential” for supervision is </a:t>
            </a:r>
            <a:r>
              <a:rPr lang="en-US" b="1" dirty="0" smtClean="0"/>
              <a:t>NOT</a:t>
            </a:r>
            <a:r>
              <a:rPr lang="en-US" dirty="0" smtClean="0"/>
              <a:t> an adequate substitute for actual supervision</a:t>
            </a:r>
          </a:p>
          <a:p>
            <a:r>
              <a:rPr lang="en-US" dirty="0" smtClean="0"/>
              <a:t>The State Supervisor </a:t>
            </a:r>
            <a:r>
              <a:rPr lang="en-US" b="1" cap="all" dirty="0" smtClean="0"/>
              <a:t>Must review the Substance </a:t>
            </a:r>
            <a:r>
              <a:rPr lang="en-US" dirty="0" smtClean="0"/>
              <a:t>of the decision, not just the Procedures followed to reach it</a:t>
            </a:r>
          </a:p>
          <a:p>
            <a:r>
              <a:rPr lang="en-US" dirty="0" smtClean="0"/>
              <a:t>The State Supervisor </a:t>
            </a:r>
            <a:r>
              <a:rPr lang="en-US" b="1" dirty="0" smtClean="0"/>
              <a:t>MUST NOT </a:t>
            </a:r>
            <a:r>
              <a:rPr lang="en-US" dirty="0" smtClean="0"/>
              <a:t>be an active market participant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Unanswered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is a "controlling number"? Majority? Voting bloc? Powerful agency chair?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Who is an "active market participant"?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the scope of the market? Must market be relevant to the particular challenged conduct? Would result be different if Board members did not provide teeth whitening?</a:t>
            </a:r>
          </a:p>
          <a:p>
            <a:endParaRPr lang="en-US" dirty="0" smtClean="0"/>
          </a:p>
          <a:p>
            <a:r>
              <a:rPr lang="en-US" dirty="0" smtClean="0"/>
              <a:t>How much participation makes person "active" in the market?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ques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228600"/>
            <a:ext cx="1452880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FTC Staff Guidance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 October 14, 2015 the FTC Staff issued staff guidelines to address two issues raised by the NC Dental Decision:</a:t>
            </a:r>
          </a:p>
          <a:p>
            <a:pPr>
              <a:buNone/>
            </a:pPr>
            <a:endParaRPr lang="en-US" dirty="0" smtClean="0"/>
          </a:p>
          <a:p>
            <a:pPr marL="578358" indent="-514350">
              <a:buAutoNum type="arabicParenBoth"/>
            </a:pPr>
            <a:r>
              <a:rPr lang="en-US" dirty="0" smtClean="0"/>
              <a:t>When does a state Regulatory Board require active supervision in order to invoke the State Action Doctrine?</a:t>
            </a:r>
          </a:p>
          <a:p>
            <a:pPr marL="578358" indent="-514350">
              <a:buAutoNum type="arabicParenBoth"/>
            </a:pPr>
            <a:endParaRPr lang="en-US" dirty="0" smtClean="0"/>
          </a:p>
          <a:p>
            <a:pPr marL="578358" indent="-514350">
              <a:buAutoNum type="arabicParenBoth"/>
            </a:pPr>
            <a:r>
              <a:rPr lang="en-US" dirty="0" smtClean="0"/>
              <a:t>What factors are relevant to determining whether the Active Supervision Requirement is satisfied? </a:t>
            </a:r>
          </a:p>
          <a:p>
            <a:pPr marL="578358" indent="-514350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When is Active Supervision Required?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a controlling number of Board decision makers are active market participants in the occupation regulated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When is Active Supervision Required?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Active Market Participants Are:</a:t>
            </a:r>
          </a:p>
          <a:p>
            <a:r>
              <a:rPr lang="en-US" dirty="0" smtClean="0"/>
              <a:t>Licensed by </a:t>
            </a:r>
            <a:r>
              <a:rPr lang="en-US" b="1" dirty="0" smtClean="0"/>
              <a:t>that</a:t>
            </a:r>
            <a:r>
              <a:rPr lang="en-US" dirty="0" smtClean="0"/>
              <a:t> Board</a:t>
            </a:r>
          </a:p>
          <a:p>
            <a:r>
              <a:rPr lang="en-US" dirty="0" smtClean="0"/>
              <a:t>Provides </a:t>
            </a:r>
            <a:r>
              <a:rPr lang="en-US" b="1" dirty="0" smtClean="0"/>
              <a:t>ANY</a:t>
            </a:r>
            <a:r>
              <a:rPr lang="en-US" dirty="0" smtClean="0"/>
              <a:t> service subject to the regulatory authority of the Board</a:t>
            </a:r>
          </a:p>
          <a:p>
            <a:pPr lvl="1"/>
            <a:r>
              <a:rPr lang="en-US" dirty="0" smtClean="0"/>
              <a:t>Includes subspecialties</a:t>
            </a:r>
          </a:p>
          <a:p>
            <a:pPr lvl="1"/>
            <a:r>
              <a:rPr lang="en-US" dirty="0" smtClean="0"/>
              <a:t>Temporary suspension of active market participation is not sufficient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When is Active Supervision Required?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of Selection – Appointed by Governor versus Elected by the Profession: </a:t>
            </a:r>
            <a:r>
              <a:rPr lang="en-US" b="1" dirty="0" smtClean="0"/>
              <a:t>IS NOT </a:t>
            </a:r>
            <a:r>
              <a:rPr lang="en-US" dirty="0" smtClean="0"/>
              <a:t>determinative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When is Active Supervision Required?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Controlling Number of Market Participants</a:t>
            </a:r>
          </a:p>
          <a:p>
            <a:endParaRPr lang="en-US" dirty="0" smtClean="0"/>
          </a:p>
          <a:p>
            <a:r>
              <a:rPr lang="en-US" dirty="0" smtClean="0"/>
              <a:t>Does </a:t>
            </a:r>
            <a:r>
              <a:rPr lang="en-US" b="1" dirty="0" smtClean="0"/>
              <a:t>NOT</a:t>
            </a:r>
            <a:r>
              <a:rPr lang="en-US" dirty="0" smtClean="0"/>
              <a:t> mean a majority </a:t>
            </a:r>
          </a:p>
          <a:p>
            <a:r>
              <a:rPr lang="en-US" dirty="0" smtClean="0"/>
              <a:t>Fact Bound Inquiry</a:t>
            </a:r>
          </a:p>
          <a:p>
            <a:r>
              <a:rPr lang="en-US" dirty="0" smtClean="0"/>
              <a:t>Voting Blocks</a:t>
            </a:r>
          </a:p>
          <a:p>
            <a:r>
              <a:rPr lang="en-US" dirty="0" smtClean="0"/>
              <a:t>Veto Power</a:t>
            </a:r>
          </a:p>
          <a:p>
            <a:r>
              <a:rPr lang="en-US" dirty="0" smtClean="0"/>
              <a:t>Deference of non-market participants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Constitutes Active Supervision?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In determining the adequacy of State Board Supervision, the FTC will be guided by the principles of independent judgment and political accountability 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Constitutes Active Supervision?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FTC factors</a:t>
            </a:r>
          </a:p>
          <a:p>
            <a:pPr lvl="1"/>
            <a:r>
              <a:rPr lang="en-US" b="1" dirty="0" smtClean="0"/>
              <a:t>Independently gathered or reviewed: </a:t>
            </a:r>
            <a:r>
              <a:rPr lang="en-US" dirty="0" smtClean="0"/>
              <a:t>Board record containing relevant data, public comments, studies and other information</a:t>
            </a:r>
          </a:p>
          <a:p>
            <a:pPr lvl="1"/>
            <a:r>
              <a:rPr lang="en-US" b="1" dirty="0" smtClean="0"/>
              <a:t>Meaningfully evaluated: </a:t>
            </a:r>
            <a:r>
              <a:rPr lang="en-US" dirty="0" smtClean="0"/>
              <a:t>Substantive merits of the recommended action examined in light of state legislation and policy</a:t>
            </a:r>
          </a:p>
          <a:p>
            <a:pPr lvl="1"/>
            <a:r>
              <a:rPr lang="en-US" b="1" dirty="0" smtClean="0"/>
              <a:t>Written Decision: </a:t>
            </a:r>
            <a:r>
              <a:rPr lang="en-US" dirty="0" smtClean="0"/>
              <a:t> Reasons and rationale for approving, modifying or disapproving recommended 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Examples from the FTC Guidelines	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Activities </a:t>
            </a:r>
            <a:r>
              <a:rPr lang="en-US" b="1" dirty="0" smtClean="0"/>
              <a:t>Not</a:t>
            </a:r>
            <a:r>
              <a:rPr lang="en-US" dirty="0" smtClean="0"/>
              <a:t> Requiring Active Supervision</a:t>
            </a:r>
          </a:p>
          <a:p>
            <a:pPr lvl="1"/>
            <a:r>
              <a:rPr lang="en-US" dirty="0" smtClean="0"/>
              <a:t>Prohibitions on regulated person from in engaging in </a:t>
            </a:r>
            <a:r>
              <a:rPr lang="en-US" b="1" dirty="0" smtClean="0"/>
              <a:t>fraudulent business practices</a:t>
            </a:r>
          </a:p>
          <a:p>
            <a:pPr lvl="1"/>
            <a:r>
              <a:rPr lang="en-US" dirty="0" smtClean="0"/>
              <a:t>Prohibitions on regulated person from engaging in </a:t>
            </a:r>
            <a:r>
              <a:rPr lang="en-US" b="1" dirty="0" smtClean="0"/>
              <a:t>untruthful or deceptive advertising </a:t>
            </a:r>
          </a:p>
          <a:p>
            <a:pPr lvl="1"/>
            <a:r>
              <a:rPr lang="en-US" b="1" dirty="0" smtClean="0"/>
              <a:t>Non-Discretionary</a:t>
            </a:r>
            <a:r>
              <a:rPr lang="en-US" dirty="0" smtClean="0"/>
              <a:t> actions that implement an anticompetitive statutory regime</a:t>
            </a:r>
          </a:p>
          <a:p>
            <a:pPr lvl="2"/>
            <a:r>
              <a:rPr lang="en-US" dirty="0" smtClean="0"/>
              <a:t>Denial of license for failure to submit  required fee</a:t>
            </a:r>
          </a:p>
          <a:p>
            <a:pPr lvl="2"/>
            <a:r>
              <a:rPr lang="en-US" dirty="0" smtClean="0"/>
              <a:t>Denial of license for failure to submit proof of education degree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Supreme Court's </a:t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February 25 Ruling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5808"/>
            <a:ext cx="8229600" cy="2841592"/>
          </a:xfrm>
        </p:spPr>
        <p:txBody>
          <a:bodyPr/>
          <a:lstStyle/>
          <a:p>
            <a:r>
              <a:rPr lang="en-US" b="1" dirty="0" smtClean="0"/>
              <a:t>"If a State wants to rely on active market participants as regulators, it must provide active supervision if state-action immunity ... is to be invoked."</a:t>
            </a:r>
            <a:endParaRPr lang="en-US" b="1" dirty="0"/>
          </a:p>
        </p:txBody>
      </p:sp>
      <p:pic>
        <p:nvPicPr>
          <p:cNvPr id="4" name="Picture 3" descr="Inside US Supreme Cou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508" y="228600"/>
            <a:ext cx="1879092" cy="25645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Examples from the FTC Guidelines	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Activities </a:t>
            </a:r>
            <a:r>
              <a:rPr lang="en-US" b="1" dirty="0" smtClean="0"/>
              <a:t>Not</a:t>
            </a:r>
            <a:r>
              <a:rPr lang="en-US" dirty="0" smtClean="0"/>
              <a:t> Requiring Active Supervision (Cont’d)</a:t>
            </a:r>
          </a:p>
          <a:p>
            <a:pPr lvl="1"/>
            <a:r>
              <a:rPr lang="en-US" dirty="0" smtClean="0"/>
              <a:t>Administering disciplinary process for violations of lawful and valid standards</a:t>
            </a:r>
          </a:p>
          <a:p>
            <a:pPr lvl="1"/>
            <a:r>
              <a:rPr lang="en-US" b="1" dirty="0" smtClean="0"/>
              <a:t>But enforcement affecting multiple persons that substantially affect competition are </a:t>
            </a:r>
            <a:r>
              <a:rPr lang="en-US" b="1" cap="all" dirty="0" smtClean="0"/>
              <a:t>not </a:t>
            </a:r>
            <a:r>
              <a:rPr lang="en-US" b="1" dirty="0" smtClean="0"/>
              <a:t>IMMUNE and would require active supervision</a:t>
            </a:r>
            <a:endParaRPr lang="en-US" b="1" cap="al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Examples from the FTC Guidelines	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Activities that </a:t>
            </a:r>
            <a:r>
              <a:rPr lang="en-US" b="1" cap="all" dirty="0" smtClean="0"/>
              <a:t>do not </a:t>
            </a:r>
            <a:r>
              <a:rPr lang="en-US" dirty="0" smtClean="0"/>
              <a:t>Meet Active Supervision Requirement</a:t>
            </a:r>
          </a:p>
          <a:p>
            <a:endParaRPr lang="en-US" sz="3000" dirty="0" smtClean="0"/>
          </a:p>
          <a:p>
            <a:pPr lvl="1"/>
            <a:r>
              <a:rPr lang="en-US" sz="2600" dirty="0" smtClean="0"/>
              <a:t>Entity Supervising the Board is itself controlled by active market participants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State official monitors Board actions, participates in deliberations but does not have authority to disapprove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Examples from the FTC Guidelines	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Activities that </a:t>
            </a:r>
            <a:r>
              <a:rPr lang="en-US" b="1" cap="all" dirty="0" smtClean="0"/>
              <a:t>do not </a:t>
            </a:r>
            <a:r>
              <a:rPr lang="en-US" dirty="0" smtClean="0"/>
              <a:t>Meet Active Supervision Requirement (cont’d)</a:t>
            </a:r>
          </a:p>
          <a:p>
            <a:pPr lvl="1"/>
            <a:r>
              <a:rPr lang="en-US" dirty="0" smtClean="0"/>
              <a:t>State Attorney General or other State Official advises Board on an ongoing basis</a:t>
            </a:r>
          </a:p>
          <a:p>
            <a:pPr lvl="1"/>
            <a:r>
              <a:rPr lang="en-US" dirty="0" smtClean="0"/>
              <a:t>Independent State Agency with veto power only engages in cursory review</a:t>
            </a:r>
          </a:p>
          <a:p>
            <a:pPr lvl="1"/>
            <a:r>
              <a:rPr lang="en-US" dirty="0" smtClean="0"/>
              <a:t>Independent State Agency conducts a procedural review but does not substantively review Board 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Potential Implications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court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13652"/>
            <a:ext cx="5271372" cy="35347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7494"/>
            <a:ext cx="7924800" cy="9517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Why Does this Matter to You?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 </a:t>
            </a:r>
            <a:br>
              <a:rPr lang="en-US" sz="2700" dirty="0" smtClean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Practitioner members constitute a majority on ALL </a:t>
            </a:r>
            <a:r>
              <a:rPr lang="en-US" cap="all" dirty="0" smtClean="0"/>
              <a:t>Boards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Are Florida Boards subject to “active supervision?”</a:t>
            </a:r>
          </a:p>
          <a:p>
            <a:pPr lvl="1">
              <a:buNone/>
            </a:pPr>
            <a:r>
              <a:rPr lang="en-US" dirty="0" smtClean="0"/>
              <a:t>Four requirements for active supervision</a:t>
            </a:r>
          </a:p>
          <a:p>
            <a:pPr lvl="1">
              <a:buNone/>
            </a:pPr>
            <a:r>
              <a:rPr lang="en-US" dirty="0" smtClean="0"/>
              <a:t>(1) Supervisor must review substance, not merely procedures</a:t>
            </a:r>
          </a:p>
          <a:p>
            <a:pPr lvl="1">
              <a:buNone/>
            </a:pPr>
            <a:r>
              <a:rPr lang="en-US" dirty="0" smtClean="0"/>
              <a:t>(2) must have power to veto and modify</a:t>
            </a:r>
          </a:p>
          <a:p>
            <a:pPr lvl="1">
              <a:buNone/>
            </a:pPr>
            <a:r>
              <a:rPr lang="en-US" dirty="0" smtClean="0"/>
              <a:t>(3) mere potential for supervision not enough; and </a:t>
            </a:r>
          </a:p>
          <a:p>
            <a:pPr lvl="1">
              <a:buNone/>
            </a:pPr>
            <a:r>
              <a:rPr lang="en-US" dirty="0" smtClean="0"/>
              <a:t>(4) supervisor can’t be active market participant. </a:t>
            </a:r>
          </a:p>
          <a:p>
            <a:r>
              <a:rPr lang="en-US" dirty="0" smtClean="0"/>
              <a:t>Lawyers are already bringing private antitrust actions against regulatory Boards in multiple jurisdictions.  Its only a matter of time for Florida Boards</a:t>
            </a:r>
          </a:p>
          <a:p>
            <a:r>
              <a:rPr lang="en-US" dirty="0" smtClean="0"/>
              <a:t>Defense attorneys that appear before Florida Boards are already raising the antitrust in defense of their clients</a:t>
            </a:r>
          </a:p>
          <a:p>
            <a:r>
              <a:rPr lang="en-US" dirty="0" smtClean="0"/>
              <a:t>The Supreme Court trend is toward narrowing state action immunity. As demonstrated by the Staff Guidelines the FTC strongly disfavors state action immunity and sets a high bar for “active supervision.”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7494"/>
            <a:ext cx="8305800" cy="1332706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>So now what 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Board Counsel will scrutinize all Board activity for anticompetitive actions or policies</a:t>
            </a:r>
          </a:p>
          <a:p>
            <a:r>
              <a:rPr lang="en-US" dirty="0" smtClean="0"/>
              <a:t>Avoid taking anticompetitive actions</a:t>
            </a:r>
          </a:p>
          <a:p>
            <a:pPr lvl="1"/>
            <a:r>
              <a:rPr lang="en-US" dirty="0" err="1" smtClean="0"/>
              <a:t>anticompetitiveness</a:t>
            </a:r>
            <a:r>
              <a:rPr lang="en-US" dirty="0" smtClean="0"/>
              <a:t> necessary consideration when rule-making</a:t>
            </a:r>
          </a:p>
          <a:p>
            <a:pPr lvl="1"/>
            <a:r>
              <a:rPr lang="en-US" dirty="0" smtClean="0"/>
              <a:t>avoid issuing opinions (declaratory statements) on scope of practice</a:t>
            </a:r>
          </a:p>
          <a:p>
            <a:pPr lvl="1"/>
            <a:r>
              <a:rPr lang="en-US" dirty="0" smtClean="0"/>
              <a:t>Avoid creating grandfathering provisions unless clearly articulated in the enabling statute.</a:t>
            </a:r>
          </a:p>
          <a:p>
            <a:r>
              <a:rPr lang="en-US" smtClean="0"/>
              <a:t>Wait </a:t>
            </a:r>
            <a:r>
              <a:rPr lang="en-US" dirty="0" smtClean="0"/>
              <a:t>and see what happens this upcoming legislative session.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Potential Strategies in Response to Ruling	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Develop greater state supervision over existing Boards (e.g., Governor, legislative Committee, State Court)</a:t>
            </a:r>
          </a:p>
          <a:p>
            <a:r>
              <a:rPr lang="en-US" dirty="0" smtClean="0"/>
              <a:t>Change Board membership so </a:t>
            </a:r>
            <a:r>
              <a:rPr lang="en-US" smtClean="0"/>
              <a:t>not “controlled” </a:t>
            </a:r>
            <a:r>
              <a:rPr lang="en-US" dirty="0" smtClean="0"/>
              <a:t>by active market participants</a:t>
            </a:r>
          </a:p>
          <a:p>
            <a:r>
              <a:rPr lang="en-US" dirty="0" smtClean="0"/>
              <a:t>Combine Boards to dilute active market participants (e.g., umbrella Boards, super Boards)</a:t>
            </a:r>
          </a:p>
          <a:p>
            <a:r>
              <a:rPr lang="en-US" dirty="0" smtClean="0"/>
              <a:t>Require legislative ratification of all rules with significant effects on competition</a:t>
            </a:r>
          </a:p>
          <a:p>
            <a:r>
              <a:rPr lang="en-US" dirty="0" smtClean="0"/>
              <a:t>Abandon the Board regulatory model for some or all professions</a:t>
            </a:r>
          </a:p>
          <a:p>
            <a:r>
              <a:rPr lang="en-US" dirty="0" smtClean="0"/>
              <a:t>Make sure that each practice act sets forth a clearly articulated policy to displace competition when appropriate.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Other Considerations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/>
          </a:bodyPr>
          <a:lstStyle/>
          <a:p>
            <a:r>
              <a:rPr lang="en-US" dirty="0" smtClean="0"/>
              <a:t>Some activities may be more likely to draw scrutiny than others (e.g., individual disciplinary action vs. broader scope-of-practice question)</a:t>
            </a:r>
          </a:p>
          <a:p>
            <a:r>
              <a:rPr lang="en-US" dirty="0" smtClean="0"/>
              <a:t>Prepare for potential increase in private antitrust claims in response to Board actions</a:t>
            </a:r>
          </a:p>
          <a:p>
            <a:r>
              <a:rPr lang="en-US" dirty="0" smtClean="0"/>
              <a:t>FTC may be encouraged; complaints brought to FTC’s attention may get receptive audience.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Defense and Indemnification of Board Members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Risk Management advises that there is no coverage of defense costs, damages or attorney fee awards in the event a Board Member is sued for Antitrust Violation</a:t>
            </a:r>
          </a:p>
          <a:p>
            <a:r>
              <a:rPr lang="en-US" dirty="0" smtClean="0"/>
              <a:t>However, if suit includes both Antitrust and other covered claims, i.e. 1983, total defense cost would be covered, but only damages for covered claims would be paid by Risk Management</a:t>
            </a:r>
          </a:p>
          <a:p>
            <a:r>
              <a:rPr lang="en-US" dirty="0" smtClean="0"/>
              <a:t>Explore options for obtaining coverage through DMS</a:t>
            </a:r>
          </a:p>
          <a:p>
            <a:pPr lvl="2">
              <a:buNone/>
            </a:pPr>
            <a:r>
              <a:rPr lang="en-US" dirty="0" smtClean="0"/>
              <a:t>Who pays?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Recent Litigation Against State Regulatory Boards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Legal Zoom.com, Inc v. North Carolina State </a:t>
            </a:r>
            <a:r>
              <a:rPr lang="en-US" u="sng" dirty="0" err="1" smtClean="0"/>
              <a:t>Bar</a:t>
            </a:r>
            <a:r>
              <a:rPr lang="en-US" dirty="0" err="1" smtClean="0"/>
              <a:t>,et</a:t>
            </a:r>
            <a:r>
              <a:rPr lang="en-US" dirty="0" smtClean="0"/>
              <a:t> al.; USDC MDNC Case No. 1:15-cv-439</a:t>
            </a:r>
          </a:p>
          <a:p>
            <a:pPr lvl="1"/>
            <a:r>
              <a:rPr lang="en-US" dirty="0" smtClean="0"/>
              <a:t>	Status: Settled</a:t>
            </a:r>
          </a:p>
          <a:p>
            <a:r>
              <a:rPr lang="en-US" u="sng" dirty="0" smtClean="0"/>
              <a:t>Axcess Medical Clinic, Inc., et ala v. Mississippi State Board of Medical Licensure,</a:t>
            </a:r>
            <a:r>
              <a:rPr lang="en-US" dirty="0" smtClean="0"/>
              <a:t> et al.; USDC SDMI Case No 3:15-cv-307</a:t>
            </a:r>
          </a:p>
          <a:p>
            <a:pPr lvl="1"/>
            <a:r>
              <a:rPr lang="en-US" dirty="0" smtClean="0"/>
              <a:t>Status: Pending</a:t>
            </a:r>
          </a:p>
          <a:p>
            <a:r>
              <a:rPr lang="en-US" u="sng" dirty="0" smtClean="0"/>
              <a:t>WSPTN  d/b/a Beltone Hearing Aid Center, et al. v. Tennessee Department of Health</a:t>
            </a:r>
            <a:r>
              <a:rPr lang="en-US" dirty="0" smtClean="0"/>
              <a:t>, et al.; USDC MDTN</a:t>
            </a:r>
          </a:p>
          <a:p>
            <a:pPr lvl="1"/>
            <a:r>
              <a:rPr lang="en-US" dirty="0" smtClean="0"/>
              <a:t>Status: Pending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Today's Discussion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686800" cy="3832192"/>
          </a:xfrm>
        </p:spPr>
        <p:txBody>
          <a:bodyPr/>
          <a:lstStyle/>
          <a:p>
            <a:r>
              <a:rPr lang="en-US" dirty="0" smtClean="0"/>
              <a:t>Antitrust Overview</a:t>
            </a:r>
          </a:p>
          <a:p>
            <a:r>
              <a:rPr lang="en-US" dirty="0" smtClean="0"/>
              <a:t>Background of the </a:t>
            </a:r>
            <a:r>
              <a:rPr lang="en-US" i="1" dirty="0" smtClean="0"/>
              <a:t>NC State Dental Board case</a:t>
            </a:r>
          </a:p>
          <a:p>
            <a:r>
              <a:rPr lang="en-US" dirty="0" smtClean="0"/>
              <a:t>Summary of Supreme Court's February 25 ruling</a:t>
            </a:r>
          </a:p>
          <a:p>
            <a:r>
              <a:rPr lang="en-US" dirty="0" smtClean="0"/>
              <a:t>Recent FTC Staff Guidelines</a:t>
            </a:r>
          </a:p>
          <a:p>
            <a:r>
              <a:rPr lang="en-US" dirty="0" smtClean="0"/>
              <a:t>Potential implications for regulatory Boards</a:t>
            </a:r>
          </a:p>
          <a:p>
            <a:r>
              <a:rPr lang="en-US" dirty="0" smtClean="0"/>
              <a:t>Pending cases against state regulatory Boards</a:t>
            </a:r>
            <a:endParaRPr lang="en-US" dirty="0"/>
          </a:p>
        </p:txBody>
      </p:sp>
      <p:pic>
        <p:nvPicPr>
          <p:cNvPr id="4" name="Picture 3" descr="US Supreme Cou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5945" y="152400"/>
            <a:ext cx="1930855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Recent Litigation Against State Regulatory Boards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Coestervms.com, Inc v. Virginia Real Estate Appraiser Board</a:t>
            </a:r>
            <a:r>
              <a:rPr lang="en-US" dirty="0" smtClean="0"/>
              <a:t>;  Case No. 1:15-cv-980,USDC EDVA, Alexandria Division</a:t>
            </a:r>
          </a:p>
          <a:p>
            <a:pPr lvl="1"/>
            <a:r>
              <a:rPr lang="en-US" dirty="0" smtClean="0"/>
              <a:t>	Status: Pending</a:t>
            </a:r>
          </a:p>
          <a:p>
            <a:r>
              <a:rPr lang="en-US" u="sng" dirty="0" smtClean="0"/>
              <a:t>John M. Robb, DVM v. Connecticut Bd. of Veterinary Medicine</a:t>
            </a:r>
            <a:r>
              <a:rPr lang="en-US" dirty="0" smtClean="0"/>
              <a:t>, et al.; USDC Conn(Case No.3:15-cv-00903)  </a:t>
            </a:r>
          </a:p>
          <a:p>
            <a:pPr lvl="1"/>
            <a:r>
              <a:rPr lang="en-US" dirty="0" smtClean="0"/>
              <a:t>Status: Pending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Recent Litigation Against State Regulatory Boards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rmAutofit/>
          </a:bodyPr>
          <a:lstStyle/>
          <a:p>
            <a:r>
              <a:rPr lang="en-US" u="sng" dirty="0" smtClean="0"/>
              <a:t>Ballinger v. Ohio State Bd. of Registration for Professional Engineers and Surveyors</a:t>
            </a:r>
            <a:r>
              <a:rPr lang="en-US" dirty="0" smtClean="0"/>
              <a:t>; Court of Common Pleas, Warren County Ohio, Case No. 15-cv-86997</a:t>
            </a:r>
          </a:p>
          <a:p>
            <a:pPr lvl="1"/>
            <a:r>
              <a:rPr lang="en-US" dirty="0" smtClean="0"/>
              <a:t>Status: Pending</a:t>
            </a:r>
          </a:p>
          <a:p>
            <a:r>
              <a:rPr lang="en-US" u="sng" dirty="0" smtClean="0"/>
              <a:t>Express Lien, Inc. v. Cleveland Metropolitan Bar Assn</a:t>
            </a:r>
            <a:r>
              <a:rPr lang="en-US" dirty="0" smtClean="0"/>
              <a:t>, et al.; Civil Action No., 15-cv-02519 USDC EDLA</a:t>
            </a:r>
          </a:p>
          <a:p>
            <a:pPr lvl="1"/>
            <a:r>
              <a:rPr lang="en-US" dirty="0" smtClean="0"/>
              <a:t>Status: Pending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6000" dirty="0" smtClean="0"/>
              <a:t>QUESTIONS</a:t>
            </a:r>
            <a:endParaRPr lang="en-US" sz="6000" dirty="0"/>
          </a:p>
        </p:txBody>
      </p:sp>
      <p:pic>
        <p:nvPicPr>
          <p:cNvPr id="3" name="Picture 2" descr="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2057400"/>
            <a:ext cx="4184897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Antitrust Overview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Compliance 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3428278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Principles behind antitrust law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/>
          </a:bodyPr>
          <a:lstStyle/>
          <a:p>
            <a:r>
              <a:rPr lang="en-US" dirty="0" smtClean="0"/>
              <a:t>Laws intended to promote </a:t>
            </a:r>
            <a:r>
              <a:rPr lang="en-US" dirty="0" smtClean="0">
                <a:latin typeface="Franklin Gothic Heavy" pitchFamily="34" charset="0"/>
              </a:rPr>
              <a:t>competition</a:t>
            </a:r>
          </a:p>
          <a:p>
            <a:r>
              <a:rPr lang="en-US" dirty="0" smtClean="0"/>
              <a:t>Protect free competition from interference by private forces acting in their own </a:t>
            </a:r>
            <a:r>
              <a:rPr lang="en-US" dirty="0" smtClean="0">
                <a:latin typeface="Franklin Gothic Heavy" pitchFamily="34" charset="0"/>
              </a:rPr>
              <a:t>self interest</a:t>
            </a:r>
          </a:p>
          <a:p>
            <a:r>
              <a:rPr lang="en-US" dirty="0" smtClean="0">
                <a:latin typeface="Franklin Gothic Heavy" pitchFamily="34" charset="0"/>
              </a:rPr>
              <a:t>Consumer harm: </a:t>
            </a:r>
            <a:r>
              <a:rPr lang="en-US" dirty="0" smtClean="0"/>
              <a:t>higher prices</a:t>
            </a:r>
            <a:r>
              <a:rPr lang="en-US" i="1" dirty="0" smtClean="0"/>
              <a:t>, </a:t>
            </a:r>
            <a:r>
              <a:rPr lang="en-US" dirty="0" smtClean="0"/>
              <a:t>reduced output, lower product or service quality, decreased innovation or product improvement</a:t>
            </a:r>
          </a:p>
          <a:p>
            <a:r>
              <a:rPr lang="en-US" dirty="0" smtClean="0">
                <a:latin typeface="Franklin Gothic Heavy" pitchFamily="34" charset="0"/>
              </a:rPr>
              <a:t>Premise:</a:t>
            </a:r>
            <a:r>
              <a:rPr lang="en-US" dirty="0" smtClean="0"/>
              <a:t> free and open competition results in best products and services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Purpose of Antitrust Laws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4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Franklin Gothic Heavy" pitchFamily="34" charset="0"/>
            </a:endParaRPr>
          </a:p>
          <a:p>
            <a:r>
              <a:rPr lang="en-US" dirty="0" smtClean="0">
                <a:latin typeface="Franklin Gothic Heavy" pitchFamily="34" charset="0"/>
              </a:rPr>
              <a:t>Goal is to protect competition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Franklin Gothic Heavy" pitchFamily="34" charset="0"/>
            </a:endParaRPr>
          </a:p>
          <a:p>
            <a:r>
              <a:rPr lang="en-US" dirty="0" smtClean="0">
                <a:latin typeface="Franklin Gothic Heavy" pitchFamily="34" charset="0"/>
              </a:rPr>
              <a:t>Not competitors</a:t>
            </a:r>
          </a:p>
          <a:p>
            <a:pPr>
              <a:buNone/>
            </a:pPr>
            <a:endParaRPr lang="en-US" dirty="0" smtClean="0">
              <a:latin typeface="Franklin Gothic Heavy" pitchFamily="34" charset="0"/>
            </a:endParaRPr>
          </a:p>
          <a:p>
            <a:r>
              <a:rPr lang="en-US" dirty="0" smtClean="0">
                <a:latin typeface="Franklin Gothic Heavy" pitchFamily="34" charset="0"/>
              </a:rPr>
              <a:t>Prohibits anticompetitive agreements between competitors</a:t>
            </a:r>
          </a:p>
          <a:p>
            <a:pPr>
              <a:buNone/>
            </a:pPr>
            <a:r>
              <a:rPr lang="en-US" dirty="0" smtClean="0">
                <a:latin typeface="Franklin Gothic Heavy" pitchFamily="34" charset="0"/>
              </a:rPr>
              <a:t>		&gt;agreements on price</a:t>
            </a:r>
          </a:p>
          <a:p>
            <a:pPr>
              <a:buNone/>
            </a:pPr>
            <a:r>
              <a:rPr lang="en-US" dirty="0" smtClean="0">
                <a:latin typeface="Franklin Gothic Heavy" pitchFamily="34" charset="0"/>
              </a:rPr>
              <a:t>		&gt;agreements to exclude others from 	the market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State Action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Originally established by the Supreme Court as a defense to an antitrust claim in 1943 and elaborated upon in subsequent cases</a:t>
            </a:r>
          </a:p>
          <a:p>
            <a:r>
              <a:rPr lang="en-US" dirty="0" smtClean="0"/>
              <a:t>Actions by a State are not subject to the federal antitrust laws (Immune)</a:t>
            </a:r>
          </a:p>
          <a:p>
            <a:r>
              <a:rPr lang="en-US" dirty="0" smtClean="0"/>
              <a:t>Substrate government entities are also immune, so long as acting pursuant to a “clearly articulated policy to displace competition”</a:t>
            </a:r>
          </a:p>
          <a:p>
            <a:r>
              <a:rPr lang="en-US" dirty="0" smtClean="0"/>
              <a:t>Private entities may be protected if, in addition to acting pursuant to a clearly articulated state policy, they are also “actively supervised” by the state</a:t>
            </a:r>
          </a:p>
          <a:p>
            <a:r>
              <a:rPr lang="en-US" dirty="0" smtClean="0"/>
              <a:t>Florida Regulatory Boards * </a:t>
            </a:r>
            <a:r>
              <a:rPr lang="en-US" dirty="0" err="1" smtClean="0"/>
              <a:t>Substate</a:t>
            </a:r>
            <a:r>
              <a:rPr lang="en-US" dirty="0" smtClean="0"/>
              <a:t> Entities or Private Entities?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Case Background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Sc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431" y="2438400"/>
            <a:ext cx="2786569" cy="419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1747</TotalTime>
  <Words>1787</Words>
  <Application>Microsoft Office PowerPoint</Application>
  <PresentationFormat>On-screen Show (4:3)</PresentationFormat>
  <Paragraphs>229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Franklin Gothic Book</vt:lpstr>
      <vt:lpstr>Franklin Gothic Heavy</vt:lpstr>
      <vt:lpstr>Franklin Gothic Medium</vt:lpstr>
      <vt:lpstr>Verdana</vt:lpstr>
      <vt:lpstr>Wingdings</vt:lpstr>
      <vt:lpstr>Wingdings 2</vt:lpstr>
      <vt:lpstr>Verve</vt:lpstr>
      <vt:lpstr>1_Custom Design</vt:lpstr>
      <vt:lpstr>2_Custom Design</vt:lpstr>
      <vt:lpstr>Custom Design</vt:lpstr>
      <vt:lpstr>PowerPoint Presentation</vt:lpstr>
      <vt:lpstr>US Supreme Court Ruling in North Carolina State Board of Dental Examiners v. FTC:   Overview, Implications, and the New Regulatory Landscape</vt:lpstr>
      <vt:lpstr>Supreme Court's  February 25 Ruling</vt:lpstr>
      <vt:lpstr>Today's Discussion</vt:lpstr>
      <vt:lpstr>Antitrust Overview</vt:lpstr>
      <vt:lpstr>Principles behind antitrust law</vt:lpstr>
      <vt:lpstr>Purpose of Antitrust Laws</vt:lpstr>
      <vt:lpstr>State Action Doctrine</vt:lpstr>
      <vt:lpstr>Case Background</vt:lpstr>
      <vt:lpstr>Background facts</vt:lpstr>
      <vt:lpstr>FTC Administrative Proceeding</vt:lpstr>
      <vt:lpstr>May 2013 Fourth Circuit Ruling</vt:lpstr>
      <vt:lpstr>Supreme Court ruling</vt:lpstr>
      <vt:lpstr>Overview of Supreme Court Ruling</vt:lpstr>
      <vt:lpstr>Majority's analysis</vt:lpstr>
      <vt:lpstr>Majority's analysis (cont’d)</vt:lpstr>
      <vt:lpstr>Majority's analysis (cont’d)</vt:lpstr>
      <vt:lpstr>Majority's analysis (cont’d)</vt:lpstr>
      <vt:lpstr>Majority's analysis (cont’d)</vt:lpstr>
      <vt:lpstr>Constant Requirements  of Active Supervision</vt:lpstr>
      <vt:lpstr>Unanswered Questions</vt:lpstr>
      <vt:lpstr>FTC Staff Guidance</vt:lpstr>
      <vt:lpstr>When is Active Supervision Required?</vt:lpstr>
      <vt:lpstr>When is Active Supervision Required?</vt:lpstr>
      <vt:lpstr>When is Active Supervision Required?</vt:lpstr>
      <vt:lpstr>When is Active Supervision Required? </vt:lpstr>
      <vt:lpstr>What Constitutes Active Supervision?</vt:lpstr>
      <vt:lpstr>What Constitutes Active Supervision?</vt:lpstr>
      <vt:lpstr>Examples from the FTC Guidelines </vt:lpstr>
      <vt:lpstr>Examples from the FTC Guidelines </vt:lpstr>
      <vt:lpstr>Examples from the FTC Guidelines </vt:lpstr>
      <vt:lpstr>Examples from the FTC Guidelines </vt:lpstr>
      <vt:lpstr>Potential Implications</vt:lpstr>
      <vt:lpstr>Why Does this Matter to You?   </vt:lpstr>
      <vt:lpstr>So now what ? </vt:lpstr>
      <vt:lpstr>Potential Strategies in Response to Ruling </vt:lpstr>
      <vt:lpstr>Other Considerations </vt:lpstr>
      <vt:lpstr>Defense and Indemnification of Board Members</vt:lpstr>
      <vt:lpstr>Recent Litigation Against State Regulatory Boards</vt:lpstr>
      <vt:lpstr>Recent Litigation Against State Regulatory Boards</vt:lpstr>
      <vt:lpstr>Recent Litigation Against State Regulatory Boards</vt:lpstr>
      <vt:lpstr> QUESTIONS</vt:lpstr>
    </vt:vector>
  </TitlesOfParts>
  <Company>Department of Legal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 Hair</dc:creator>
  <cp:lastModifiedBy>Denise Flagg</cp:lastModifiedBy>
  <cp:revision>300</cp:revision>
  <cp:lastPrinted>2016-02-29T22:55:20Z</cp:lastPrinted>
  <dcterms:created xsi:type="dcterms:W3CDTF">2015-09-16T19:23:45Z</dcterms:created>
  <dcterms:modified xsi:type="dcterms:W3CDTF">2016-03-04T14:16:00Z</dcterms:modified>
</cp:coreProperties>
</file>